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7" r:id="rId3"/>
    <p:sldId id="258" r:id="rId4"/>
    <p:sldId id="260" r:id="rId5"/>
    <p:sldId id="286" r:id="rId6"/>
    <p:sldId id="288" r:id="rId7"/>
    <p:sldId id="291" r:id="rId8"/>
    <p:sldId id="289" r:id="rId9"/>
    <p:sldId id="292" r:id="rId10"/>
    <p:sldId id="293" r:id="rId11"/>
    <p:sldId id="294" r:id="rId12"/>
    <p:sldId id="297" r:id="rId13"/>
    <p:sldId id="298" r:id="rId14"/>
    <p:sldId id="299" r:id="rId15"/>
    <p:sldId id="264" r:id="rId16"/>
    <p:sldId id="263" r:id="rId17"/>
    <p:sldId id="278" r:id="rId18"/>
    <p:sldId id="302" r:id="rId19"/>
    <p:sldId id="279" r:id="rId20"/>
    <p:sldId id="280" r:id="rId21"/>
    <p:sldId id="281" r:id="rId22"/>
    <p:sldId id="304" r:id="rId23"/>
    <p:sldId id="306" r:id="rId24"/>
    <p:sldId id="307" r:id="rId25"/>
    <p:sldId id="300" r:id="rId26"/>
    <p:sldId id="301" r:id="rId27"/>
    <p:sldId id="270" r:id="rId28"/>
    <p:sldId id="271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691218/acaa8adb-ffa7-45df-a383-9e7366054057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 «Радуга»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Клетня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«Академия финансов»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7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Буренок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Елена Васильевна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13394585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Срок реализации программы: </a:t>
            </a:r>
            <a:r>
              <a:rPr lang="ru-RU" sz="2800" dirty="0" smtClean="0"/>
              <a:t>1  год</a:t>
            </a:r>
            <a:br>
              <a:rPr lang="ru-RU" sz="2800" dirty="0" smtClean="0"/>
            </a:br>
            <a:r>
              <a:rPr lang="ru-RU" sz="2800" dirty="0" smtClean="0"/>
              <a:t>     </a:t>
            </a:r>
            <a:br>
              <a:rPr lang="ru-RU" sz="2800" dirty="0" smtClean="0"/>
            </a:br>
            <a:r>
              <a:rPr lang="ru-RU" sz="2800" dirty="0" smtClean="0"/>
              <a:t>    </a:t>
            </a:r>
            <a:r>
              <a:rPr lang="ru-RU" sz="2800" b="1" dirty="0" smtClean="0"/>
              <a:t>Программа включает  три раздела.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Первый раздел </a:t>
            </a:r>
            <a:r>
              <a:rPr lang="ru-RU" sz="2800" dirty="0" smtClean="0"/>
              <a:t>– пояснительная часть.</a:t>
            </a:r>
            <a:br>
              <a:rPr lang="ru-RU" sz="2800" dirty="0" smtClean="0"/>
            </a:br>
            <a:r>
              <a:rPr lang="ru-RU" sz="2800" b="1" dirty="0" smtClean="0"/>
              <a:t>Второй раздел </a:t>
            </a:r>
            <a:r>
              <a:rPr lang="ru-RU" sz="2800" dirty="0" smtClean="0"/>
              <a:t>– организационный.</a:t>
            </a:r>
            <a:br>
              <a:rPr lang="ru-RU" sz="2800" dirty="0" smtClean="0"/>
            </a:br>
            <a:r>
              <a:rPr lang="ru-RU" sz="2800" b="1" dirty="0" smtClean="0"/>
              <a:t>Третий раздел </a:t>
            </a:r>
            <a:r>
              <a:rPr lang="ru-RU" sz="2800" dirty="0" smtClean="0"/>
              <a:t>представляет содержание разработки Программы</a:t>
            </a:r>
            <a:br>
              <a:rPr lang="ru-RU" sz="2800" dirty="0" smtClean="0"/>
            </a:br>
            <a:r>
              <a:rPr lang="ru-RU" sz="2800" dirty="0" smtClean="0"/>
              <a:t>        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pPr fontAlgn="base"/>
            <a:r>
              <a:rPr lang="ru-RU" sz="2800" b="1" dirty="0" smtClean="0"/>
              <a:t>Направлениям сотрудничества: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информационно-просветительское;</a:t>
            </a:r>
            <a:br>
              <a:rPr lang="ru-RU" sz="2800" dirty="0" smtClean="0"/>
            </a:br>
            <a:r>
              <a:rPr lang="ru-RU" sz="2800" dirty="0" smtClean="0"/>
              <a:t>консультационное;</a:t>
            </a:r>
            <a:br>
              <a:rPr lang="ru-RU" sz="2800" dirty="0" smtClean="0"/>
            </a:br>
            <a:r>
              <a:rPr lang="ru-RU" sz="2800" dirty="0" smtClean="0"/>
              <a:t>интеграционное.</a:t>
            </a:r>
            <a:br>
              <a:rPr lang="ru-RU" sz="2800" dirty="0" smtClean="0"/>
            </a:br>
            <a:r>
              <a:rPr lang="ru-RU" sz="2800" dirty="0" smtClean="0"/>
              <a:t>       </a:t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zen_doc/119173/pub_5c48310243099005c7bf9f09_5c4833269f7f1500b75abd5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332627" cy="6921699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1545398199_a630d708e8442dc65bc0426ab8f694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3259638" cy="3264653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85720" y="1124744"/>
            <a:ext cx="3638208" cy="12961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1643041" y="2564904"/>
            <a:ext cx="238297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714744" y="128586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929190" y="2786058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000628" y="4357694"/>
            <a:ext cx="3714776" cy="180761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обогащенние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2199163">
            <a:off x="3511305" y="2402302"/>
            <a:ext cx="249303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4364668">
            <a:off x="4093072" y="3347387"/>
            <a:ext cx="265166" cy="1152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3866656" y="4359936"/>
            <a:ext cx="291984" cy="12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125945669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2674640" cy="16561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Консультация  «Семейный бюджет»</a:t>
            </a:r>
            <a:endParaRPr lang="ru-RU" sz="2400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932040" y="645390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 для родителей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  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ребенок и финансовая грамота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Компьютер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664296" cy="4248472"/>
          </a:xfrm>
          <a:prstGeom prst="rect">
            <a:avLst/>
          </a:prstGeom>
          <a:noFill/>
        </p:spPr>
      </p:pic>
      <p:pic>
        <p:nvPicPr>
          <p:cNvPr id="1027" name="Picture 3" descr="C:\Users\Компьютер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72816"/>
            <a:ext cx="2700808" cy="4248472"/>
          </a:xfrm>
          <a:prstGeom prst="rect">
            <a:avLst/>
          </a:prstGeom>
          <a:noFill/>
        </p:spPr>
      </p:pic>
      <p:pic>
        <p:nvPicPr>
          <p:cNvPr id="4098" name="Picture 2" descr="C:\Users\Компьютер\Desktop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72816"/>
            <a:ext cx="2952328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Ритмические упражнения и игровые ситуации  для родителей:</a:t>
            </a:r>
            <a:endParaRPr lang="ru-RU" dirty="0"/>
          </a:p>
        </p:txBody>
      </p:sp>
      <p:pic>
        <p:nvPicPr>
          <p:cNvPr id="2050" name="Picture 2" descr="C:\Users\Компьюте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394472" cy="4248472"/>
          </a:xfrm>
          <a:prstGeom prst="rect">
            <a:avLst/>
          </a:prstGeom>
          <a:noFill/>
        </p:spPr>
      </p:pic>
      <p:pic>
        <p:nvPicPr>
          <p:cNvPr id="2051" name="Picture 3" descr="C:\Users\Компьютер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384376" cy="429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7936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Четыре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экономических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блока: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98884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 блок: </a:t>
            </a:r>
            <a:r>
              <a:rPr lang="ru-RU" sz="2400" b="1" dirty="0" smtClean="0"/>
              <a:t>«Труд-продукт»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 блок: </a:t>
            </a:r>
            <a:r>
              <a:rPr lang="ru-RU" sz="2400" b="1" dirty="0" smtClean="0"/>
              <a:t>«Деньги, цена, стоимость»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643182"/>
            <a:ext cx="5214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cs typeface="Times New Roman" pitchFamily="18" charset="0"/>
            </a:endParaRPr>
          </a:p>
          <a:p>
            <a:endParaRPr lang="ru-RU" sz="2400" b="1" i="1" dirty="0" smtClean="0">
              <a:cs typeface="Times New Roman" pitchFamily="18" charset="0"/>
            </a:endParaRPr>
          </a:p>
          <a:p>
            <a:r>
              <a:rPr lang="ru-RU" sz="2400" b="1" i="1" dirty="0" smtClean="0">
                <a:cs typeface="Times New Roman" pitchFamily="18" charset="0"/>
              </a:rPr>
              <a:t>3 блок:  «Реклама»</a:t>
            </a:r>
            <a:endParaRPr lang="ru-RU" sz="2400" b="1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105835"/>
            <a:ext cx="75608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cs typeface="Times New Roman" pitchFamily="18" charset="0"/>
              </a:rPr>
              <a:t>4 блок: </a:t>
            </a:r>
            <a:r>
              <a:rPr lang="ru-RU" sz="2400" b="1" dirty="0" smtClean="0">
                <a:cs typeface="Times New Roman" pitchFamily="18" charset="0"/>
              </a:rPr>
              <a:t>«Полезные навыки и привычки в быту» </a:t>
            </a:r>
            <a:endParaRPr lang="ru-RU" sz="2400" b="1" i="1" dirty="0" smtClean="0">
              <a:cs typeface="Times New Roman" pitchFamily="18" charset="0"/>
            </a:endParaRPr>
          </a:p>
        </p:txBody>
      </p:sp>
      <p:pic>
        <p:nvPicPr>
          <p:cNvPr id="6146" name="Picture 2" descr="C:\Users\Компьютер\Desktop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268760"/>
            <a:ext cx="2987824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57314799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zen_doc/119173/pub_5c48310243099005c7bf9f09_5c4833269f7f1500b75abd5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066" y="0"/>
            <a:ext cx="9171066" cy="68724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3426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Методы и приемы работы с детьми по финансовой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/>
          </a:p>
        </p:txBody>
      </p:sp>
      <p:sp>
        <p:nvSpPr>
          <p:cNvPr id="4" name="Облако 3"/>
          <p:cNvSpPr/>
          <p:nvPr/>
        </p:nvSpPr>
        <p:spPr>
          <a:xfrm>
            <a:off x="0" y="1450412"/>
            <a:ext cx="3357554" cy="89846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интеллектуальные игры и развлечения </a:t>
            </a:r>
          </a:p>
        </p:txBody>
      </p:sp>
      <p:pic>
        <p:nvPicPr>
          <p:cNvPr id="5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57" y="2718464"/>
            <a:ext cx="3087565" cy="3356576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203848" y="1412776"/>
            <a:ext cx="3653725" cy="12722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сюжетно-ролевые, дидактические, настольные игры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796136" y="256677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436096" y="3857629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436368" y="502156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чтение стихов, сказок, пословиц, поговорок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70432" y="2650647"/>
            <a:ext cx="97840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88859">
            <a:off x="2089272" y="2761862"/>
            <a:ext cx="1147683" cy="9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459077">
            <a:off x="2840001" y="3603182"/>
            <a:ext cx="1979522" cy="8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222991" flipV="1">
            <a:off x="3360731" y="4513503"/>
            <a:ext cx="1549622" cy="14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07973">
            <a:off x="2979786" y="5411232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29136117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Читаем с детьми:</a:t>
            </a:r>
            <a:endParaRPr lang="ru-RU" b="1" dirty="0"/>
          </a:p>
        </p:txBody>
      </p:sp>
      <p:pic>
        <p:nvPicPr>
          <p:cNvPr id="5" name="Содержимое 4" descr="1007162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149080"/>
            <a:ext cx="2427733" cy="2400304"/>
          </a:xfrm>
        </p:spPr>
      </p:pic>
      <p:pic>
        <p:nvPicPr>
          <p:cNvPr id="8" name="Рисунок 7" descr="s97507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268760"/>
            <a:ext cx="2376264" cy="2725155"/>
          </a:xfrm>
          <a:prstGeom prst="rect">
            <a:avLst/>
          </a:prstGeom>
        </p:spPr>
      </p:pic>
      <p:pic>
        <p:nvPicPr>
          <p:cNvPr id="1026" name="Picture 2" descr="C:\Users\Компьютер\Desktop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3672408" cy="49685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8846"/>
            <a:ext cx="6671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Читаем и играем  с детьми:</a:t>
            </a:r>
            <a:endParaRPr lang="ru-RU" sz="4400" b="1" dirty="0"/>
          </a:p>
        </p:txBody>
      </p:sp>
      <p:pic>
        <p:nvPicPr>
          <p:cNvPr id="8" name="Рисунок 7" descr="758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2016224" cy="2714620"/>
          </a:xfrm>
          <a:prstGeom prst="rect">
            <a:avLst/>
          </a:prstGeom>
        </p:spPr>
      </p:pic>
      <p:pic>
        <p:nvPicPr>
          <p:cNvPr id="2050" name="Picture 2" descr="C:\Users\Компьютер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764704"/>
            <a:ext cx="2880320" cy="4824536"/>
          </a:xfrm>
          <a:prstGeom prst="rect">
            <a:avLst/>
          </a:prstGeom>
          <a:noFill/>
        </p:spPr>
      </p:pic>
      <p:pic>
        <p:nvPicPr>
          <p:cNvPr id="8194" name="Picture 2" descr="C:\Users\Компьютер\Desktop\1.-Игровое-пол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4608512" cy="3051720"/>
          </a:xfrm>
          <a:prstGeom prst="rect">
            <a:avLst/>
          </a:prstGeom>
          <a:noFill/>
        </p:spPr>
      </p:pic>
      <p:pic>
        <p:nvPicPr>
          <p:cNvPr id="1026" name="Picture 2" descr="C:\Users\Компьютер\Desktop\ErsWctLt-Q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980728"/>
            <a:ext cx="2876550" cy="2299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мпьютер\Desktop\i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088232" cy="2808312"/>
          </a:xfrm>
          <a:prstGeom prst="rect">
            <a:avLst/>
          </a:prstGeom>
          <a:noFill/>
        </p:spPr>
      </p:pic>
      <p:pic>
        <p:nvPicPr>
          <p:cNvPr id="3076" name="Picture 4" descr="C:\Users\Компьютер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3528392" cy="3744416"/>
          </a:xfrm>
          <a:prstGeom prst="rect">
            <a:avLst/>
          </a:prstGeom>
          <a:noFill/>
        </p:spPr>
      </p:pic>
      <p:pic>
        <p:nvPicPr>
          <p:cNvPr id="3077" name="Picture 5" descr="C:\Users\Компьютер\Desktop\i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176464" cy="3024336"/>
          </a:xfrm>
          <a:prstGeom prst="rect">
            <a:avLst/>
          </a:prstGeom>
          <a:noFill/>
        </p:spPr>
      </p:pic>
      <p:pic>
        <p:nvPicPr>
          <p:cNvPr id="3078" name="Picture 6" descr="C:\Users\Компьютер\Desktop\буренок выступление\i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5064"/>
            <a:ext cx="1872208" cy="24928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691218/acaa8adb-ffa7-45df-a383-9e7366054057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49480" cy="2592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Чтоб не стало дитя, лишь беспомощным ртом –</a:t>
            </a:r>
            <a:br>
              <a:rPr lang="ru-RU" sz="2800" b="1" dirty="0" smtClean="0"/>
            </a:br>
            <a:r>
              <a:rPr lang="ru-RU" sz="2800" b="1" dirty="0" smtClean="0"/>
              <a:t>Приучай его с детства заниматься трудом,    </a:t>
            </a:r>
            <a:br>
              <a:rPr lang="ru-RU" sz="2800" b="1" dirty="0" smtClean="0"/>
            </a:br>
            <a:r>
              <a:rPr lang="ru-RU" sz="2800" b="1" dirty="0" smtClean="0"/>
              <a:t>Чем он раньше познает, как хлеб достаётся –</a:t>
            </a:r>
            <a:br>
              <a:rPr lang="ru-RU" sz="2800" b="1" dirty="0" smtClean="0"/>
            </a:br>
            <a:r>
              <a:rPr lang="ru-RU" sz="2800" b="1" dirty="0" smtClean="0"/>
              <a:t> Тем полезней ему будет в жизни потом!..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омпьютер\Desktop\20190227_1327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92896"/>
            <a:ext cx="5616624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13394585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Сюжетно-ролевая игра «Магазин»</a:t>
            </a:r>
            <a:endParaRPr lang="ru-RU" b="1" dirty="0"/>
          </a:p>
        </p:txBody>
      </p:sp>
      <p:pic>
        <p:nvPicPr>
          <p:cNvPr id="4098" name="Picture 2" descr="C:\Users\Компьютер\Desktop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513253" cy="3168352"/>
          </a:xfrm>
          <a:prstGeom prst="rect">
            <a:avLst/>
          </a:prstGeom>
          <a:noFill/>
        </p:spPr>
      </p:pic>
      <p:pic>
        <p:nvPicPr>
          <p:cNvPr id="4099" name="Picture 3" descr="C:\Users\Компьютер\Desktop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2376264" cy="3168352"/>
          </a:xfrm>
          <a:prstGeom prst="rect">
            <a:avLst/>
          </a:prstGeom>
          <a:noFill/>
        </p:spPr>
      </p:pic>
      <p:pic>
        <p:nvPicPr>
          <p:cNvPr id="4100" name="Picture 4" descr="C:\Users\Компьютер\Desktop\i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24744"/>
            <a:ext cx="2124744" cy="3140968"/>
          </a:xfrm>
          <a:prstGeom prst="rect">
            <a:avLst/>
          </a:prstGeom>
          <a:noFill/>
        </p:spPr>
      </p:pic>
      <p:pic>
        <p:nvPicPr>
          <p:cNvPr id="4101" name="Picture 5" descr="C:\Users\Компьютер\Desktop\i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124744"/>
            <a:ext cx="1728192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Игры по финансовой грамотности: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«Расходы и доходы», «Банкиры»</a:t>
            </a:r>
            <a:endParaRPr lang="ru-RU" b="1" dirty="0"/>
          </a:p>
        </p:txBody>
      </p:sp>
      <p:pic>
        <p:nvPicPr>
          <p:cNvPr id="4098" name="Picture 2" descr="C:\Users\Компьюте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816424" cy="3744416"/>
          </a:xfrm>
          <a:prstGeom prst="rect">
            <a:avLst/>
          </a:prstGeom>
          <a:noFill/>
        </p:spPr>
      </p:pic>
      <p:pic>
        <p:nvPicPr>
          <p:cNvPr id="9218" name="Picture 2" descr="C:\Users\Компьютер\Desktop\20190227_132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4114428" cy="374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ООД по финансовой грамотности</a:t>
            </a:r>
            <a:endParaRPr lang="ru-RU" b="1" dirty="0"/>
          </a:p>
        </p:txBody>
      </p:sp>
      <p:pic>
        <p:nvPicPr>
          <p:cNvPr id="3074" name="Picture 2" descr="C:\Users\Компьютер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664296" cy="4896544"/>
          </a:xfrm>
          <a:prstGeom prst="rect">
            <a:avLst/>
          </a:prstGeom>
          <a:noFill/>
        </p:spPr>
      </p:pic>
      <p:pic>
        <p:nvPicPr>
          <p:cNvPr id="3075" name="Picture 3" descr="C:\Users\Компьютер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68760"/>
            <a:ext cx="2088232" cy="2520280"/>
          </a:xfrm>
          <a:prstGeom prst="rect">
            <a:avLst/>
          </a:prstGeom>
          <a:noFill/>
        </p:spPr>
      </p:pic>
      <p:pic>
        <p:nvPicPr>
          <p:cNvPr id="5122" name="Picture 2" descr="C:\Users\Компьютер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340768"/>
            <a:ext cx="2880320" cy="4680520"/>
          </a:xfrm>
          <a:prstGeom prst="rect">
            <a:avLst/>
          </a:prstGeom>
          <a:noFill/>
        </p:spPr>
      </p:pic>
      <p:pic>
        <p:nvPicPr>
          <p:cNvPr id="1026" name="Picture 2" descr="C:\Users\Компьютер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861048"/>
            <a:ext cx="2592288" cy="2708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679619/025b13d5-45cc-4946-8821-68e01e1c934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17603" y="-13203"/>
            <a:ext cx="9161603" cy="6871203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Варианты создания условий по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финансовой грамотности</a:t>
            </a:r>
            <a:endParaRPr lang="ru-RU" sz="2800" dirty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84784"/>
            <a:ext cx="39976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«Банк», «Аптека», «Семья», «Ветеринарная лечебница»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презентаций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Ребусы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Лабиринты тематические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Игры-путешествия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«Какой товар лишний?», «Что угодно для души», «Деньги» и другие.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мпьютер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28800"/>
            <a:ext cx="2592288" cy="3456384"/>
          </a:xfrm>
          <a:prstGeom prst="rect">
            <a:avLst/>
          </a:prstGeom>
          <a:noFill/>
        </p:spPr>
      </p:pic>
      <p:pic>
        <p:nvPicPr>
          <p:cNvPr id="2051" name="Picture 3" descr="C:\Users\Компьютер\Desktop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772816"/>
            <a:ext cx="2304256" cy="4365104"/>
          </a:xfrm>
          <a:prstGeom prst="rect">
            <a:avLst/>
          </a:prstGeom>
          <a:noFill/>
        </p:spPr>
      </p:pic>
      <p:pic>
        <p:nvPicPr>
          <p:cNvPr id="8" name="Picture 4" descr="F:\гендерное воспитание\фото генд восп\i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77072"/>
            <a:ext cx="165618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4245342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8847"/>
            <a:ext cx="49685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Фабрика изготовления денег», «Школа», «Салон красоты», «Цирк», «Супермаркет», «Мебельная фабрика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Металлические устаревшие деньги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Альбом «Эволюция денег»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Кроссворд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-Дидактические игры «Дорого – дешево», «Потребность – возможность», «Бюджет» и другие.</a:t>
            </a:r>
          </a:p>
        </p:txBody>
      </p:sp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Компьютер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6632"/>
            <a:ext cx="2448272" cy="2880320"/>
          </a:xfrm>
          <a:prstGeom prst="rect">
            <a:avLst/>
          </a:prstGeom>
          <a:noFill/>
        </p:spPr>
      </p:pic>
      <p:pic>
        <p:nvPicPr>
          <p:cNvPr id="3075" name="Picture 3" descr="C:\Users\Компьютер\Desktop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068960"/>
            <a:ext cx="2232248" cy="3024336"/>
          </a:xfrm>
          <a:prstGeom prst="rect">
            <a:avLst/>
          </a:prstGeom>
          <a:noFill/>
        </p:spPr>
      </p:pic>
      <p:pic>
        <p:nvPicPr>
          <p:cNvPr id="3077" name="Picture 5" descr="C:\Users\Компьютер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56992"/>
            <a:ext cx="3096344" cy="3140968"/>
          </a:xfrm>
          <a:prstGeom prst="rect">
            <a:avLst/>
          </a:prstGeom>
          <a:noFill/>
        </p:spPr>
      </p:pic>
      <p:pic>
        <p:nvPicPr>
          <p:cNvPr id="3078" name="Picture 6" descr="C:\Users\Компьютер\Desktop\i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273630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pPr fontAlgn="base"/>
            <a:r>
              <a:rPr lang="ru-RU" sz="2800" b="1" dirty="0" smtClean="0"/>
              <a:t>В результате освоения Программы дети: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>Владеют понятием «экономика», умеют выделять экономическое содержание из художественных произведений;</a:t>
            </a:r>
            <a:br>
              <a:rPr lang="ru-RU" sz="2200" dirty="0" smtClean="0"/>
            </a:br>
            <a:r>
              <a:rPr lang="ru-RU" sz="2200" dirty="0" smtClean="0"/>
              <a:t>Умеют устанавливать взаимосвязь потребностей и возможностей;</a:t>
            </a:r>
            <a:br>
              <a:rPr lang="ru-RU" sz="2200" dirty="0" smtClean="0"/>
            </a:br>
            <a:r>
              <a:rPr lang="ru-RU" sz="2200" dirty="0" smtClean="0"/>
              <a:t>Умеют выделять цепочку трудовых действий, осознают взаимосвязь понятий «труд-продукт-деньги»;</a:t>
            </a:r>
            <a:br>
              <a:rPr lang="ru-RU" sz="2200" dirty="0" smtClean="0"/>
            </a:br>
            <a:r>
              <a:rPr lang="ru-RU" sz="2200" dirty="0" smtClean="0"/>
              <a:t>Знают понятие «бартер», умеют определять выгодность бартера, самостоятельно совершают обменные операции;</a:t>
            </a:r>
            <a:br>
              <a:rPr lang="ru-RU" sz="2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омпьютер\Desktop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429000"/>
            <a:ext cx="1944216" cy="3024336"/>
          </a:xfrm>
          <a:prstGeom prst="rect">
            <a:avLst/>
          </a:prstGeom>
          <a:noFill/>
        </p:spPr>
      </p:pic>
      <p:pic>
        <p:nvPicPr>
          <p:cNvPr id="5123" name="Picture 3" descr="C:\Users\Компьютер\Desktop\i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1944216" cy="2952328"/>
          </a:xfrm>
          <a:prstGeom prst="rect">
            <a:avLst/>
          </a:prstGeom>
          <a:noFill/>
        </p:spPr>
      </p:pic>
      <p:pic>
        <p:nvPicPr>
          <p:cNvPr id="5124" name="Picture 4" descr="C:\Users\Компьютер\Desktop\i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56992"/>
            <a:ext cx="201622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dirty="0" smtClean="0"/>
              <a:t>Владеют </a:t>
            </a:r>
            <a:r>
              <a:rPr lang="ru-RU" sz="2200" dirty="0" smtClean="0"/>
              <a:t>понятиями «выгода» и «убыток»; определяют выгодность сделки;</a:t>
            </a:r>
            <a:br>
              <a:rPr lang="ru-RU" sz="2200" dirty="0" smtClean="0"/>
            </a:br>
            <a:r>
              <a:rPr lang="ru-RU" sz="2200" dirty="0" smtClean="0"/>
              <a:t>Знают понятия «купюра», «банк», умеют совершать покупки, назначать цену товара, правильно считать сдачу;</a:t>
            </a:r>
            <a:br>
              <a:rPr lang="ru-RU" sz="2200" dirty="0" smtClean="0"/>
            </a:br>
            <a:r>
              <a:rPr lang="ru-RU" sz="2200" dirty="0" smtClean="0"/>
              <a:t>Владеют понятием «реклама», осознают взаимосвязь «реклама – продажа»;</a:t>
            </a:r>
            <a:br>
              <a:rPr lang="ru-RU" sz="2200" dirty="0" smtClean="0"/>
            </a:br>
            <a:r>
              <a:rPr lang="ru-RU" sz="2200" dirty="0" smtClean="0"/>
              <a:t>Используют понятия: «капитал», «бизнес», «купля», «продажа», умеют выделять деловые качества у героев художественных произведений;</a:t>
            </a:r>
            <a:br>
              <a:rPr lang="ru-RU" sz="2200" dirty="0" smtClean="0"/>
            </a:br>
            <a:r>
              <a:rPr lang="ru-RU" sz="2200" dirty="0" smtClean="0"/>
              <a:t>сформированы нравственные качества личности: бережливость, экономность, щедрость, ответственность, трудолюбие, честность.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омпьютер\Desktop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1872208" cy="2808312"/>
          </a:xfrm>
          <a:prstGeom prst="rect">
            <a:avLst/>
          </a:prstGeom>
          <a:noFill/>
        </p:spPr>
      </p:pic>
      <p:pic>
        <p:nvPicPr>
          <p:cNvPr id="6147" name="Picture 3" descr="C:\Users\Компьютер\Desktop\i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17032"/>
            <a:ext cx="223224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79619/025b13d5-45cc-4946-8821-68e01e1c934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59" y="-8029"/>
            <a:ext cx="9134872" cy="6851154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5608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Антонова Ю.Обсуждаем и играем: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креативные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задания для детей по финансовой грамотности. – М.: ВИТА-ПРЕСС, 2017. – 56 с.: ил.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Виноградова А. М. Воспитание нравственных чувств у старших дошкольников/ Под ред. А. М. Виноградовой. М. - 1989.-159 с.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Меньшикова, О. И., Попова, Т. Л. Экономика детям, большим и маленьким -М.:ТЦ Сфера, 1994.-157 с.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Сасова И. А. Экономическое воспитание детей в семье. М. - 1989.-137 с.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Смоленцева А. А. Введение в мир экономики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или,как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мы играем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экономику:Учебное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пособие: СПб, 2001.-130 с.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Смоленцева А. А. Знакомим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дошкольникас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азами экономики с помощью сказок: Практическое пособие. -М.:АРКТИ, 2006.-88 с.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 Смоленцева, А. А. К проблеме экономического воспитания старших дошкольников/ А. А. Смоленцева, М. А Моисеева//Дошкольное воспитание. -1998-№5.-с. 12-16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Ульева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Е. Откуда берутся деньги?: Энциклопедия для малышей в сказках. Ростов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/Д: Феникс, 2018. – 45 с.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 Шатова А. Д. Нужно ли, и зачем дошкольнику экономическое воспитание/ А. Д. Шатова// Дошкольное воспитание. -1989.-№7.-с. 21-23.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10. Шатова А. Д. Экономическое воспитание дошкольников. Учебно-методическое пособие. М.: Педагогическое общество России, 2005.-256 с.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11. Шорыгина Т. А.Беседы об экономике: Методические рекомендации. - М.:ТЦ Сфера, 2017.- 96 с.</a:t>
            </a: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9054875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1556792"/>
            <a:ext cx="3888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Компьютер\Desktop\biser.info_42185_denezhnyj-bonsaj-iz-monet-s-krasnymi-cvetochkami_1338795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888432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11860638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691218/acaa8adb-ffa7-45df-a383-9e7366054057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Актуальность </a:t>
            </a:r>
            <a:r>
              <a:rPr lang="ru-RU" sz="2800" dirty="0" smtClean="0"/>
              <a:t>определяется Национальной инициативой «Образование», национальной программой повышения уровня финансовой грамотности населения Российской Федерации, потребностями нашего дошкольного учреждения и социальным заказом общества.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60821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Изучение и анализ литературы по финансовой </a:t>
            </a:r>
            <a:r>
              <a:rPr lang="ru-RU" sz="2800" dirty="0" smtClean="0"/>
              <a:t>грамотности, первоначальная диагностика умений и навыков воспитанников на предмет знаний основных экономических понятий, анкетирование родителей и педагогов способствовали выявлению ряда противоречий: признанием значимости финансовой грамотности, начиная с дошкольного возраста и недостаточной разработанностью программ по финансовой грамотности, в том числе по выявлению педагогических условий для его осуществления в дошкольном образовательном учреждении.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омпьютер\Desktop\feb00ae3fda016faf0ad16c0e9a373a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85184"/>
            <a:ext cx="2304256" cy="155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Указанные противоречия </a:t>
            </a:r>
            <a:r>
              <a:rPr lang="ru-RU" sz="2800" dirty="0" smtClean="0"/>
              <a:t>обозначили проблему, которая заключается в определении педагогических условий, способствующих успешному осуществлению экономического воспитания детей в дошкольном образовательном учреждении.</a:t>
            </a:r>
            <a:br>
              <a:rPr lang="ru-RU" sz="2800" dirty="0" smtClean="0"/>
            </a:br>
            <a:r>
              <a:rPr lang="ru-RU" sz="2800" dirty="0" smtClean="0"/>
              <a:t>       На основании обозначенных противоречий и проблемы было решено разработать Программу по финансовой грамотности старших дошкольников.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Предметом Программы </a:t>
            </a:r>
            <a:r>
              <a:rPr lang="ru-RU" sz="2800" dirty="0" smtClean="0"/>
              <a:t>является создание условий для повышения финансовой грамотности детей в нашем дошкольном образовательном учреждении.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Цель: </a:t>
            </a:r>
            <a:r>
              <a:rPr lang="ru-RU" sz="2800" dirty="0" smtClean="0"/>
              <a:t>Формирование основ финансовой грамотности у детей старшего дошкольного возраста через  базовые понятия: экономика, потребности, труд, профессии, бартер, выгода и убыток, деньги, реклама, бизнес, капитал.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 </a:t>
            </a:r>
            <a:r>
              <a:rPr lang="ru-RU" sz="2800" b="1" dirty="0" smtClean="0"/>
              <a:t>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1) Формировать первоначальные представления об основах финансово-экономических категорий.  </a:t>
            </a:r>
            <a:br>
              <a:rPr lang="ru-RU" sz="2800" dirty="0" smtClean="0"/>
            </a:br>
            <a:r>
              <a:rPr lang="ru-RU" sz="2800" dirty="0" smtClean="0"/>
              <a:t>2) Актуализировать знания детей об экономической категории-потребности, о видах потребностей, взаимосвязи потребностей и возможностей.</a:t>
            </a:r>
            <a:br>
              <a:rPr lang="ru-RU" sz="2800" dirty="0" smtClean="0"/>
            </a:br>
            <a:r>
              <a:rPr lang="ru-RU" sz="2800" dirty="0" smtClean="0"/>
              <a:t>3) Формировать представление о содержании деятельности профессий, её результатах, о взаимосвязи понятий «труд-продукт-деньги».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4) Познакомить с экономической категорией –бартер, выгода, убыток, деньги, воспитывать разумное финансовое поведение.    </a:t>
            </a:r>
            <a:br>
              <a:rPr lang="ru-RU" sz="2800" dirty="0" smtClean="0"/>
            </a:br>
            <a:r>
              <a:rPr lang="ru-RU" sz="2800" dirty="0" smtClean="0"/>
              <a:t>5) Познакомить с экономической категорией – реклама, бизнес и капитал, о необходимости рекламы в реализации продуктов труда, формирование навыков разумного поведения.          </a:t>
            </a:r>
            <a:br>
              <a:rPr lang="ru-RU" sz="2800" dirty="0" smtClean="0"/>
            </a:br>
            <a:r>
              <a:rPr lang="ru-RU" sz="2800" dirty="0" smtClean="0"/>
              <a:t>6) Воспитывать нравственные качества личности: бережливость, экономность, щедрость, ответственность, трудолюбие, </a:t>
            </a:r>
            <a:r>
              <a:rPr lang="ru-RU" sz="2800" smtClean="0"/>
              <a:t>честность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402</Words>
  <Application>Microsoft Office PowerPoint</Application>
  <PresentationFormat>Экран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Муниципальное бюджетное дошкольное образовательное учреждение детский сад  «Радуга» пгт Клетня </vt:lpstr>
      <vt:lpstr>Чтоб не стало дитя, лишь беспомощным ртом – Приучай его с детства заниматься трудом,     Чем он раньше познает, как хлеб достаётся –  Тем полезней ему будет в жизни потом!..  </vt:lpstr>
      <vt:lpstr>Актуальность определяется Национальной инициативой «Образование», национальной программой повышения уровня финансовой грамотности населения Российской Федерации, потребностями нашего дошкольного учреждения и социальным заказом общества.</vt:lpstr>
      <vt:lpstr>Изучение и анализ литературы по финансовой грамотности, первоначальная диагностика умений и навыков воспитанников на предмет знаний основных экономических понятий, анкетирование родителей и педагогов способствовали выявлению ряда противоречий: признанием значимости финансовой грамотности, начиная с дошкольного возраста и недостаточной разработанностью программ по финансовой грамотности, в том числе по выявлению педагогических условий для его осуществления в дошкольном образовательном учреждении.  </vt:lpstr>
      <vt:lpstr>Указанные противоречия обозначили проблему, которая заключается в определении педагогических условий, способствующих успешному осуществлению экономического воспитания детей в дошкольном образовательном учреждении.        На основании обозначенных противоречий и проблемы было решено разработать Программу по финансовой грамотности старших дошкольников.  </vt:lpstr>
      <vt:lpstr>Предметом Программы является создание условий для повышения финансовой грамотности детей в нашем дошкольном образовательном учреждении.</vt:lpstr>
      <vt:lpstr>Цель: Формирование основ финансовой грамотности у детей старшего дошкольного возраста через  базовые понятия: экономика, потребности, труд, профессии, бартер, выгода и убыток, деньги, реклама, бизнес, капитал.</vt:lpstr>
      <vt:lpstr> Задачи: 1) Формировать первоначальные представления об основах финансово-экономических категорий.   2) Актуализировать знания детей об экономической категории-потребности, о видах потребностей, взаимосвязи потребностей и возможностей. 3) Формировать представление о содержании деятельности профессий, её результатах, о взаимосвязи понятий «труд-продукт-деньги».</vt:lpstr>
      <vt:lpstr>4) Познакомить с экономической категорией –бартер, выгода, убыток, деньги, воспитывать разумное финансовое поведение.     5) Познакомить с экономической категорией – реклама, бизнес и капитал, о необходимости рекламы в реализации продуктов труда, формирование навыков разумного поведения.           6) Воспитывать нравственные качества личности: бережливость, экономность, щедрость, ответственность, трудолюбие, честность .</vt:lpstr>
      <vt:lpstr>Срок реализации программы: 1  год           Программа включает  три раздела. Первый раздел – пояснительная часть. Второй раздел – организационный. Третий раздел представляет содержание разработки Программы          </vt:lpstr>
      <vt:lpstr>Направлениям сотрудничества: информационно-просветительское; консультационное; интеграционное.         </vt:lpstr>
      <vt:lpstr>Взаимодействие с семьей</vt:lpstr>
      <vt:lpstr>Консультация  «Семейный бюджет»</vt:lpstr>
      <vt:lpstr>Ритмические упражнения и игровые ситуации  для родителей:</vt:lpstr>
      <vt:lpstr>  Четыре экономических блока: </vt:lpstr>
      <vt:lpstr>Методы и приемы работы с детьми по финансовой грамотности </vt:lpstr>
      <vt:lpstr>Читаем с детьми:</vt:lpstr>
      <vt:lpstr>Слайд 18</vt:lpstr>
      <vt:lpstr>Слайд 19</vt:lpstr>
      <vt:lpstr>Сюжетно-ролевая игра «Магазин»</vt:lpstr>
      <vt:lpstr>Игры по финансовой грамотности: «Расходы и доходы», «Банкиры»</vt:lpstr>
      <vt:lpstr>ООД по финансовой грамотности</vt:lpstr>
      <vt:lpstr>Слайд 23</vt:lpstr>
      <vt:lpstr>Слайд 24</vt:lpstr>
      <vt:lpstr>В результате освоения Программы дети: Владеют понятием «экономика», умеют выделять экономическое содержание из художественных произведений; Умеют устанавливать взаимосвязь потребностей и возможностей; Умеют выделять цепочку трудовых действий, осознают взаимосвязь понятий «труд-продукт-деньги»; Знают понятие «бартер», умеют определять выгодность бартера, самостоятельно совершают обменные операции;  </vt:lpstr>
      <vt:lpstr>Владеют понятиями «выгода» и «убыток»; определяют выгодность сделки; Знают понятия «купюра», «банк», умеют совершать покупки, назначать цену товара, правильно считать сдачу; Владеют понятием «реклама», осознают взаимосвязь «реклама – продажа»; Используют понятия: «капитал», «бизнес», «купля», «продажа», умеют выделять деловые качества у героев художественных произведений; сформированы нравственные качества личности: бережливость, экономность, щедрость, ответственность, трудолюбие, честность.   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10» г.Ярославль   Формирование финансовой грамотности у детей дошкольного возраста</dc:title>
  <dc:creator>Админ</dc:creator>
  <cp:lastModifiedBy>Компьютер</cp:lastModifiedBy>
  <cp:revision>101</cp:revision>
  <dcterms:created xsi:type="dcterms:W3CDTF">2020-05-14T12:09:52Z</dcterms:created>
  <dcterms:modified xsi:type="dcterms:W3CDTF">2021-12-02T17:07:15Z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1268046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